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7" r:id="rId12"/>
    <p:sldId id="276" r:id="rId13"/>
    <p:sldId id="278" r:id="rId14"/>
    <p:sldId id="279" r:id="rId15"/>
    <p:sldId id="281" r:id="rId16"/>
    <p:sldId id="280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6BC"/>
    <a:srgbClr val="FFFF99"/>
    <a:srgbClr val="0000FF"/>
    <a:srgbClr val="FB4431"/>
    <a:srgbClr val="FF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28" autoAdjust="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3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82258-33B2-41CC-8F3F-91A85DBF3F3B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47095-3E3E-44EB-9E0A-7F1B453E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875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4E0B915C-0197-4B36-8C3F-29384CC2FEE2}" type="datetime2">
              <a:rPr lang="en-GB" smtClean="0"/>
              <a:t>Wednesday, 20 January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DEC60EA4-28BE-4436-9F73-4090B429F4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522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E6F3-CEE1-4671-BD9E-4008212934F4}" type="datetime2">
              <a:rPr lang="en-GB" smtClean="0"/>
              <a:t>Wednesday, 20 January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9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D4A80-4DF9-4184-A5B3-444DAB01B3AE}" type="datetime2">
              <a:rPr lang="en-GB" smtClean="0"/>
              <a:t>Wednesday, 20 January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09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00FF"/>
              </a:buClr>
              <a:buFont typeface="Wingdings" pitchFamily="2" charset="2"/>
              <a:buChar char="v"/>
              <a:defRPr/>
            </a:lvl1pPr>
            <a:lvl2pPr marL="742950" indent="-285750">
              <a:buClr>
                <a:srgbClr val="FF0000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0000FF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Wednesday, 20 January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328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3FF6-1C58-4184-B0C7-08CD5F753704}" type="datetime2">
              <a:rPr lang="en-GB" smtClean="0"/>
              <a:t>Wednesday, 20 January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01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6C56-E920-41A9-B333-37C9CC4C6C4D}" type="datetime2">
              <a:rPr lang="en-GB" smtClean="0"/>
              <a:t>Wednesday, 20 January 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20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B984-8B10-4631-9399-41385BE99DA2}" type="datetime2">
              <a:rPr lang="en-GB" smtClean="0"/>
              <a:t>Wednesday, 20 January 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37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49F4-3287-4576-9584-18F912ED9B24}" type="datetime2">
              <a:rPr lang="en-GB" smtClean="0"/>
              <a:t>Wednesday, 20 January 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821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EC19-FECF-4158-A3AD-E24CAB87380F}" type="datetime2">
              <a:rPr lang="en-GB" smtClean="0"/>
              <a:t>Wednesday, 20 January 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33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AABA-E7B5-490A-8E2C-BF3F29F016C9}" type="datetime2">
              <a:rPr lang="en-GB" smtClean="0"/>
              <a:t>Wednesday, 20 January 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2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A120-08DD-47B4-BAB5-7A9B3A8C93FB}" type="datetime2">
              <a:rPr lang="en-GB" smtClean="0"/>
              <a:t>Wednesday, 20 January 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3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3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034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FF0000"/>
                </a:solidFill>
                <a:latin typeface="Comic Sans MS" pitchFamily="66" charset="0"/>
              </a:defRPr>
            </a:lvl1pPr>
          </a:lstStyle>
          <a:p>
            <a:fld id="{5ACCD828-A6A4-42F6-B565-0CF21A54DCA0}" type="datetime2">
              <a:rPr lang="en-GB" smtClean="0"/>
              <a:pPr/>
              <a:t>Wednesday, 20 January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FF0000"/>
                </a:solidFill>
                <a:latin typeface="Comic Sans MS" pitchFamily="66" charset="0"/>
              </a:defRPr>
            </a:lvl1pPr>
          </a:lstStyle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FF0000"/>
                </a:solidFill>
                <a:latin typeface="Comic Sans MS" pitchFamily="66" charset="0"/>
              </a:defRPr>
            </a:lvl1pPr>
          </a:lstStyle>
          <a:p>
            <a:r>
              <a:rPr lang="en-GB" dirty="0" smtClean="0"/>
              <a:t>Slide </a:t>
            </a:r>
            <a:fld id="{DEC60EA4-28BE-4436-9F73-4090B429F4F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59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5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25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250" decel="500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2">
            <p:tnLst>
              <p:par>
                <p:cTn presetID="5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25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250" decel="500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3">
            <p:tnLst>
              <p:par>
                <p:cTn presetID="5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25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250" decel="500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4">
            <p:tnLst>
              <p:par>
                <p:cTn presetID="5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25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250" decel="500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5">
            <p:tnLst>
              <p:par>
                <p:cTn presetID="5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25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250" decel="500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</p:tmplLst>
      </p:bldP>
    </p:bld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00FF"/>
        </a:buClr>
        <a:buFont typeface="Wingdings" pitchFamily="2" charset="2"/>
        <a:buChar char="v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00FF"/>
        </a:buClr>
        <a:buFont typeface="Wingdings" pitchFamily="2" charset="2"/>
        <a:buChar char="Ø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00FF"/>
        </a:buClr>
        <a:buFont typeface="Wingdings" pitchFamily="2" charset="2"/>
        <a:buChar char="q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00FF"/>
        </a:buClr>
        <a:buFont typeface="Wingdings" pitchFamily="2" charset="2"/>
        <a:buChar char="v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00FF"/>
        </a:buClr>
        <a:buFont typeface="Wingdings" pitchFamily="2" charset="2"/>
        <a:buChar char="v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&amp;esrc=s&amp;source=images&amp;cd=&amp;cad=rja&amp;uact=8&amp;ved=0ahUKEwjg9cGuyKHKAhVFPRQKHUWrCzIQjRwIBw&amp;url=http://www.huffingtonpost.ca/cameron-fenton/climate-change-harper-government_b_4805748.html&amp;psig=AFQjCNEmQCYqLHSk1NA2sT_K3pDKbeyUKQ&amp;ust=1452595023250923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uk/url?sa=i&amp;rct=j&amp;q=&amp;esrc=s&amp;source=images&amp;cd=&amp;cad=rja&amp;uact=8&amp;ved=0ahUKEwiLkeyByaHKAhVByBoKHd4LDkAQjRwIBw&amp;url=http://whatsupson.weebly.com/key-terms.html&amp;psig=AFQjCNEsGNGDn4_B6I5X-FUf2wQNYn7f3w&amp;ust=145259510513855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ie/url?sa=i&amp;rct=j&amp;q=&amp;esrc=s&amp;source=images&amp;cd=&amp;cad=rja&amp;uact=8&amp;ved=0ahUKEwjZhoSDm5rKAhWH0xoKHZhEDmcQjRwIBw&amp;url=http://www.kminot.com/html_docs/charts/bottleneck.html&amp;psig=AFQjCNHgbNAjjo6l6m4lKrGt4D8NRzM8mg&amp;ust=145234233227165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ie/url?sa=i&amp;rct=j&amp;q=&amp;esrc=s&amp;source=images&amp;cd=&amp;cad=rja&amp;uact=8&amp;ved=0ahUKEwjRsPafm5rKAhWF2xoKHWRfAYcQjRwIBw&amp;url=https://en.wikipedia.org/wiki/Population_bottleneck&amp;psig=AFQjCNHgbNAjjo6l6m4lKrGt4D8NRzM8mg&amp;ust=145234233227165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ie/url?sa=i&amp;rct=j&amp;q=&amp;esrc=s&amp;source=images&amp;cd=&amp;cad=rja&amp;uact=8&amp;ved=0ahUKEwjX-9r9m5rKAhVL1xoKHQkZDmMQjRwIBw&amp;url=https://www.audubon.org/news/global-study-reveals-extent-habitat-fragmentation&amp;bvm=bv.110151844,d.d2s&amp;psig=AFQjCNEjYo5ln1XgXUqj2hVvilBoPVFHtA&amp;ust=145234255906991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Higher Biology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Threats to Biodiversity</a:t>
            </a:r>
            <a:endParaRPr lang="en-GB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20391039">
            <a:off x="6066979" y="5744685"/>
            <a:ext cx="26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Mr G R Davidson</a:t>
            </a:r>
            <a:endParaRPr lang="en-GB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4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Introduced, Naturalised &amp; Invasive Species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When these non-native species become established and can successfully reproduce, we call them </a:t>
            </a:r>
            <a:r>
              <a:rPr lang="en-GB" b="1" u="sng" dirty="0" smtClean="0"/>
              <a:t>naturalised species</a:t>
            </a:r>
            <a:r>
              <a:rPr lang="en-GB" dirty="0" smtClean="0"/>
              <a:t>.</a:t>
            </a:r>
          </a:p>
          <a:p>
            <a:r>
              <a:rPr lang="en-GB" dirty="0" smtClean="0"/>
              <a:t>If they start to eliminate native species then they become an </a:t>
            </a:r>
            <a:r>
              <a:rPr lang="en-GB" b="1" u="sng" dirty="0" smtClean="0"/>
              <a:t>invasive species</a:t>
            </a:r>
            <a:r>
              <a:rPr lang="en-GB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Wednesday, 20 January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8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Introduced, Naturalised &amp; Invasive Species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Invasive </a:t>
            </a:r>
            <a:r>
              <a:rPr lang="en-GB" dirty="0" smtClean="0"/>
              <a:t>species tend to have a negative impact on their new environment as their natural predators and pathogens are not present, and this allows a population explosion.</a:t>
            </a:r>
          </a:p>
          <a:p>
            <a:r>
              <a:rPr lang="en-GB" dirty="0" smtClean="0"/>
              <a:t>This results in a loss </a:t>
            </a:r>
            <a:r>
              <a:rPr lang="en-GB" smtClean="0"/>
              <a:t>in biodiversity.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Wednesday, 20 January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8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Climate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Climate change is a natural process on Earth.</a:t>
            </a:r>
          </a:p>
          <a:p>
            <a:r>
              <a:rPr lang="en-GB" dirty="0" smtClean="0"/>
              <a:t>However, carbon dioxide and methane are “greenhouse gases” produced by humans and they trap heat from the Earth’s surface.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Wednesday, 20 January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Climate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</a:t>
            </a:r>
            <a:r>
              <a:rPr lang="en-GB" b="1" u="sng" dirty="0" smtClean="0"/>
              <a:t>greenhouse effect</a:t>
            </a:r>
            <a:r>
              <a:rPr lang="en-GB" dirty="0" smtClean="0"/>
              <a:t> is resulting in an increase in the Earth’s temperature.</a:t>
            </a:r>
          </a:p>
          <a:p>
            <a:r>
              <a:rPr lang="en-GB" dirty="0" smtClean="0"/>
              <a:t>We know this as </a:t>
            </a:r>
            <a:r>
              <a:rPr lang="en-GB" b="1" u="sng" dirty="0" smtClean="0"/>
              <a:t>global warming</a:t>
            </a:r>
            <a:r>
              <a:rPr lang="en-GB" dirty="0" smtClean="0"/>
              <a:t>.</a:t>
            </a:r>
          </a:p>
          <a:p>
            <a:r>
              <a:rPr lang="en-GB" dirty="0" smtClean="0"/>
              <a:t>Methane </a:t>
            </a:r>
            <a:r>
              <a:rPr lang="en-GB" dirty="0"/>
              <a:t>and carbon dioxide levels are increasing because of burning fossil fuels, certain types of agriculture and deforestation.</a:t>
            </a:r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Wednesday, 20 January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Climate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Because this climate change is being brought about by human activity, we call it </a:t>
            </a:r>
            <a:r>
              <a:rPr lang="en-GB" b="1" u="sng" dirty="0" smtClean="0"/>
              <a:t>anthropogenic</a:t>
            </a:r>
            <a:r>
              <a:rPr lang="en-GB" dirty="0" smtClean="0"/>
              <a:t> climate change.</a:t>
            </a:r>
          </a:p>
          <a:p>
            <a:r>
              <a:rPr lang="en-GB" dirty="0" smtClean="0"/>
              <a:t>The result of this is a decrease in biodiversity.</a:t>
            </a:r>
          </a:p>
          <a:p>
            <a:r>
              <a:rPr lang="en-GB" dirty="0" smtClean="0"/>
              <a:t>Climate change does not suit specialist species which have a highly specialised way of life and habitat.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Wednesday, 20 January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Specialist Species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Wednesday, 20 January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15</a:t>
            </a:fld>
            <a:endParaRPr lang="en-GB"/>
          </a:p>
        </p:txBody>
      </p:sp>
      <p:pic>
        <p:nvPicPr>
          <p:cNvPr id="1026" name="Picture 2" descr="http://i.huffpost.com/gen/1378315/images/o-CLIMATE-CHANGE-faceboo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4793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90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Climate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Generalist </a:t>
            </a:r>
            <a:r>
              <a:rPr lang="en-GB" dirty="0" smtClean="0"/>
              <a:t>species cope better with climate change because they can</a:t>
            </a:r>
          </a:p>
          <a:p>
            <a:pPr lvl="1"/>
            <a:r>
              <a:rPr lang="en-GB" dirty="0" smtClean="0"/>
              <a:t>Adapt rapidly</a:t>
            </a:r>
          </a:p>
          <a:p>
            <a:pPr lvl="1"/>
            <a:r>
              <a:rPr lang="en-GB" dirty="0" smtClean="0"/>
              <a:t>Extend their range to match climate change</a:t>
            </a:r>
          </a:p>
          <a:p>
            <a:pPr lvl="1"/>
            <a:r>
              <a:rPr lang="en-GB" dirty="0" smtClean="0"/>
              <a:t>Tolerate </a:t>
            </a:r>
            <a:r>
              <a:rPr lang="en-GB" smtClean="0"/>
              <a:t>a wide </a:t>
            </a:r>
            <a:r>
              <a:rPr lang="en-GB" dirty="0" smtClean="0"/>
              <a:t>range of climates.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Wednesday, 20 January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Generalist Species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Wednesday, 20 January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17</a:t>
            </a:fld>
            <a:endParaRPr lang="en-GB"/>
          </a:p>
        </p:txBody>
      </p:sp>
      <p:pic>
        <p:nvPicPr>
          <p:cNvPr id="2052" name="Picture 4" descr="http://whatsupson.weebly.com/uploads/1/6/8/7/16878658/93331957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531276" cy="490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2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Threats to Biodiversity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Natural resources can be overexploited by humans and this reduces the biodiversity, e.g. over fishing in the North Sea.</a:t>
            </a:r>
          </a:p>
          <a:p>
            <a:r>
              <a:rPr lang="en-GB" dirty="0" smtClean="0"/>
              <a:t>In order to prevent overexploitation, fishing quotas have been introduced to try to allow fish stocks to increase in number and so recover.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Wednesday, 20 January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13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Threats to Biodiversity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In some cases, by humans or natural disaster, a population can be drastically reduced.</a:t>
            </a:r>
          </a:p>
          <a:p>
            <a:r>
              <a:rPr lang="en-GB" dirty="0" smtClean="0"/>
              <a:t>If the number of survivors is very small, genetic diversity is lost and this could lead to the population struggling to adapt to future changes in the environment.</a:t>
            </a:r>
          </a:p>
          <a:p>
            <a:r>
              <a:rPr lang="en-GB" dirty="0" smtClean="0"/>
              <a:t>This is called the </a:t>
            </a:r>
            <a:r>
              <a:rPr lang="en-GB" b="1" u="sng" dirty="0" smtClean="0"/>
              <a:t>bottleneck effect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Wednesday, 20 January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54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Bottleneck Effect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Wednesday, 20 January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4</a:t>
            </a:fld>
            <a:endParaRPr lang="en-GB"/>
          </a:p>
        </p:txBody>
      </p:sp>
      <p:pic>
        <p:nvPicPr>
          <p:cNvPr id="1026" name="Picture 2" descr="http://www.kminot.com/art/charts/bottleneck_effec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795" y="1556792"/>
            <a:ext cx="5689501" cy="480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07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Bottleneck Effect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Wednesday, 20 January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5</a:t>
            </a:fld>
            <a:endParaRPr lang="en-GB"/>
          </a:p>
        </p:txBody>
      </p:sp>
      <p:pic>
        <p:nvPicPr>
          <p:cNvPr id="2050" name="Picture 2" descr="https://upload.wikimedia.org/wikipedia/commons/thumb/0/0e/Population_bottleneck.svg/2000px-Population_bottleneck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344816" cy="476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68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Habitat </a:t>
            </a:r>
            <a:r>
              <a:rPr lang="en-GB" dirty="0" smtClean="0"/>
              <a:t>Fragmentation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Wednesday, 20 January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6</a:t>
            </a:fld>
            <a:endParaRPr lang="en-GB"/>
          </a:p>
        </p:txBody>
      </p:sp>
      <p:pic>
        <p:nvPicPr>
          <p:cNvPr id="3074" name="Picture 2" descr="https://www.audubon.org/sites/default/files/styles/hero_image/public/sfw_16_9_boreal-forest_1_per-breiehagen.jpg?itok=jq6N2-B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7788"/>
            <a:ext cx="8550643" cy="481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97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Threats to Biodiversity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Habitat fragmentation is the process where humans divide a habitat into smaller segments, e.g. clearing areas of forest, building dams, etc..</a:t>
            </a:r>
          </a:p>
          <a:p>
            <a:r>
              <a:rPr lang="en-GB" dirty="0" smtClean="0"/>
              <a:t>The edges of the smaller segments then degrade, making the segments even smaller.</a:t>
            </a:r>
          </a:p>
          <a:p>
            <a:r>
              <a:rPr lang="en-GB" dirty="0" smtClean="0"/>
              <a:t>These smaller fragments can only support smaller populations and so the biodiversity is lowered.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Wednesday, 20 January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02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Threats to Biodiversity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One way to solve the fragmentation problem is the creation of </a:t>
            </a:r>
            <a:r>
              <a:rPr lang="en-GB" b="1" u="sng" dirty="0" smtClean="0"/>
              <a:t>habitat corridors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These are strips of habitat used to link larger fragments, e.g. a wooded bridge over a motorway which allows animals to move safely between two areas.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Wednesday, 20 January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54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Introduced, Naturalised &amp; Invasive Species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Populations native to a particular ecosystem are said to be </a:t>
            </a:r>
            <a:r>
              <a:rPr lang="en-GB" b="1" u="sng" dirty="0" smtClean="0"/>
              <a:t>indigenous</a:t>
            </a:r>
            <a:r>
              <a:rPr lang="en-GB" dirty="0" smtClean="0"/>
              <a:t>.</a:t>
            </a:r>
          </a:p>
          <a:p>
            <a:r>
              <a:rPr lang="en-GB" dirty="0" smtClean="0"/>
              <a:t>An </a:t>
            </a:r>
            <a:r>
              <a:rPr lang="en-GB" b="1" u="sng" dirty="0" smtClean="0"/>
              <a:t>introduced species</a:t>
            </a:r>
            <a:r>
              <a:rPr lang="en-GB" dirty="0" smtClean="0"/>
              <a:t> is a non native species either put there intentionally or accidentally by humans.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Wednesday, 20 January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8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4052</TotalTime>
  <Words>579</Words>
  <Application>Microsoft Office PowerPoint</Application>
  <PresentationFormat>On-screen Show (4:3)</PresentationFormat>
  <Paragraphs>95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Higher Biology</vt:lpstr>
      <vt:lpstr>Threats to Biodiversity</vt:lpstr>
      <vt:lpstr>Threats to Biodiversity</vt:lpstr>
      <vt:lpstr>Bottleneck Effect</vt:lpstr>
      <vt:lpstr>Bottleneck Effect</vt:lpstr>
      <vt:lpstr>Habitat Fragmentation</vt:lpstr>
      <vt:lpstr>Threats to Biodiversity</vt:lpstr>
      <vt:lpstr>Threats to Biodiversity</vt:lpstr>
      <vt:lpstr>Introduced, Naturalised &amp; Invasive Species</vt:lpstr>
      <vt:lpstr>Introduced, Naturalised &amp; Invasive Species</vt:lpstr>
      <vt:lpstr>Introduced, Naturalised &amp; Invasive Species</vt:lpstr>
      <vt:lpstr>Climate Change</vt:lpstr>
      <vt:lpstr>Climate Change</vt:lpstr>
      <vt:lpstr>Climate Change</vt:lpstr>
      <vt:lpstr>Specialist Species</vt:lpstr>
      <vt:lpstr>Climate Change</vt:lpstr>
      <vt:lpstr>Generalist Species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Higher Biology</dc:title>
  <dc:creator>Graham Davidson</dc:creator>
  <cp:lastModifiedBy>Graham Davidson</cp:lastModifiedBy>
  <cp:revision>295</cp:revision>
  <dcterms:created xsi:type="dcterms:W3CDTF">2014-09-10T08:40:26Z</dcterms:created>
  <dcterms:modified xsi:type="dcterms:W3CDTF">2016-01-20T09:52:57Z</dcterms:modified>
</cp:coreProperties>
</file>